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Feeling Passionate" charset="1" panose="02000500000000000000"/>
      <p:regular r:id="rId18"/>
    </p:embeddedFont>
    <p:embeddedFont>
      <p:font typeface="Mont" charset="1" panose="00000500000000000000"/>
      <p:regular r:id="rId19"/>
    </p:embeddedFont>
    <p:embeddedFont>
      <p:font typeface="Neoneon" charset="1" panose="02000503000000000000"/>
      <p:regular r:id="rId20"/>
    </p:embeddedFont>
    <p:embeddedFont>
      <p:font typeface="Mont Bold" charset="1" panose="000008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https://trello.com/invite/b/67ce74b20f1c960bd4a53262/ATTI96f8700ead961b94b589671d126740d1A9334E83/ai-career-path-navigator" TargetMode="External" Type="http://schemas.openxmlformats.org/officeDocument/2006/relationships/hyperlink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714859" y="-992169"/>
            <a:ext cx="27002859" cy="12209909"/>
            <a:chOff x="0" y="0"/>
            <a:chExt cx="36003812" cy="162798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5975368" y="711878"/>
              <a:ext cx="30028444" cy="14419906"/>
              <a:chOff x="0" y="0"/>
              <a:chExt cx="5705576" cy="27398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05577" cy="2739865"/>
              </a:xfrm>
              <a:custGeom>
                <a:avLst/>
                <a:gdLst/>
                <a:ahLst/>
                <a:cxnLst/>
                <a:rect r="r" b="b" t="t" l="l"/>
                <a:pathLst>
                  <a:path h="2739865" w="5705577">
                    <a:moveTo>
                      <a:pt x="0" y="0"/>
                    </a:moveTo>
                    <a:lnTo>
                      <a:pt x="5705577" y="0"/>
                    </a:lnTo>
                    <a:lnTo>
                      <a:pt x="5705577" y="2739865"/>
                    </a:lnTo>
                    <a:lnTo>
                      <a:pt x="0" y="2739865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23825"/>
                <a:ext cx="5705576" cy="28636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706134">
              <a:off x="5375081" y="373891"/>
              <a:ext cx="4277766" cy="5933447"/>
              <a:chOff x="0" y="0"/>
              <a:chExt cx="812800" cy="112738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1127389"/>
              </a:xfrm>
              <a:custGeom>
                <a:avLst/>
                <a:gdLst/>
                <a:ahLst/>
                <a:cxnLst/>
                <a:rect r="r" b="b" t="t" l="l"/>
                <a:pathLst>
                  <a:path h="112738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27389"/>
                    </a:lnTo>
                    <a:lnTo>
                      <a:pt x="0" y="1127389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812800" cy="1251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791465">
              <a:off x="5435506" y="9936618"/>
              <a:ext cx="4277766" cy="5933447"/>
              <a:chOff x="0" y="0"/>
              <a:chExt cx="812800" cy="112738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1127389"/>
              </a:xfrm>
              <a:custGeom>
                <a:avLst/>
                <a:gdLst/>
                <a:ahLst/>
                <a:cxnLst/>
                <a:rect r="r" b="b" t="t" l="l"/>
                <a:pathLst>
                  <a:path h="112738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27389"/>
                    </a:lnTo>
                    <a:lnTo>
                      <a:pt x="0" y="1127389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812800" cy="1251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5400000">
              <a:off x="82161" y="2216326"/>
              <a:ext cx="11786413" cy="11950736"/>
            </a:xfrm>
            <a:custGeom>
              <a:avLst/>
              <a:gdLst/>
              <a:ahLst/>
              <a:cxnLst/>
              <a:rect r="r" b="b" t="t" l="l"/>
              <a:pathLst>
                <a:path h="11950736" w="11786413">
                  <a:moveTo>
                    <a:pt x="0" y="0"/>
                  </a:moveTo>
                  <a:lnTo>
                    <a:pt x="11786414" y="0"/>
                  </a:lnTo>
                  <a:lnTo>
                    <a:pt x="11786414" y="11950736"/>
                  </a:lnTo>
                  <a:lnTo>
                    <a:pt x="0" y="1195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1856668"/>
            <a:ext cx="18288000" cy="682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Feeling Passionate"/>
                <a:ea typeface="Feeling Passionate"/>
                <a:cs typeface="Feeling Passionate"/>
                <a:sym typeface="Feeling Passionate"/>
              </a:rPr>
              <a:t>Software Project Management</a:t>
            </a:r>
          </a:p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Feeling Passionate"/>
                <a:ea typeface="Feeling Passionate"/>
                <a:cs typeface="Feeling Passionate"/>
                <a:sym typeface="Feeling Passionate"/>
              </a:rPr>
              <a:t>with Trello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6930" y="3471999"/>
            <a:ext cx="6554141" cy="5857763"/>
          </a:xfrm>
          <a:custGeom>
            <a:avLst/>
            <a:gdLst/>
            <a:ahLst/>
            <a:cxnLst/>
            <a:rect r="r" b="b" t="t" l="l"/>
            <a:pathLst>
              <a:path h="5857763" w="6554141">
                <a:moveTo>
                  <a:pt x="0" y="0"/>
                </a:moveTo>
                <a:lnTo>
                  <a:pt x="6554140" y="0"/>
                </a:lnTo>
                <a:lnTo>
                  <a:pt x="6554140" y="5857763"/>
                </a:lnTo>
                <a:lnTo>
                  <a:pt x="0" y="585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2070" y="3471999"/>
            <a:ext cx="1291570" cy="12915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C05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02070" y="7110932"/>
            <a:ext cx="1291570" cy="12915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A3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94360" y="3471999"/>
            <a:ext cx="1291570" cy="12915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57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94360" y="7110932"/>
            <a:ext cx="1291570" cy="12915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A2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70875" y="-1571215"/>
            <a:ext cx="2360725" cy="3739763"/>
          </a:xfrm>
          <a:custGeom>
            <a:avLst/>
            <a:gdLst/>
            <a:ahLst/>
            <a:cxnLst/>
            <a:rect r="r" b="b" t="t" l="l"/>
            <a:pathLst>
              <a:path h="3739763" w="2360725">
                <a:moveTo>
                  <a:pt x="0" y="0"/>
                </a:moveTo>
                <a:lnTo>
                  <a:pt x="2360725" y="0"/>
                </a:lnTo>
                <a:lnTo>
                  <a:pt x="2360725" y="3739763"/>
                </a:lnTo>
                <a:lnTo>
                  <a:pt x="0" y="3739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66930" y="9329762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7"/>
                </a:lnTo>
                <a:lnTo>
                  <a:pt x="0" y="116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86172" y="7402744"/>
            <a:ext cx="707945" cy="707945"/>
          </a:xfrm>
          <a:custGeom>
            <a:avLst/>
            <a:gdLst/>
            <a:ahLst/>
            <a:cxnLst/>
            <a:rect r="r" b="b" t="t" l="l"/>
            <a:pathLst>
              <a:path h="707945" w="707945">
                <a:moveTo>
                  <a:pt x="0" y="0"/>
                </a:moveTo>
                <a:lnTo>
                  <a:pt x="707945" y="0"/>
                </a:lnTo>
                <a:lnTo>
                  <a:pt x="707945" y="707945"/>
                </a:lnTo>
                <a:lnTo>
                  <a:pt x="0" y="707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13468" y="3733241"/>
            <a:ext cx="853354" cy="769086"/>
          </a:xfrm>
          <a:custGeom>
            <a:avLst/>
            <a:gdLst/>
            <a:ahLst/>
            <a:cxnLst/>
            <a:rect r="r" b="b" t="t" l="l"/>
            <a:pathLst>
              <a:path h="769086" w="853354">
                <a:moveTo>
                  <a:pt x="0" y="0"/>
                </a:moveTo>
                <a:lnTo>
                  <a:pt x="853354" y="0"/>
                </a:lnTo>
                <a:lnTo>
                  <a:pt x="853354" y="769085"/>
                </a:lnTo>
                <a:lnTo>
                  <a:pt x="0" y="769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06948" y="3676876"/>
            <a:ext cx="881815" cy="881815"/>
          </a:xfrm>
          <a:custGeom>
            <a:avLst/>
            <a:gdLst/>
            <a:ahLst/>
            <a:cxnLst/>
            <a:rect r="r" b="b" t="t" l="l"/>
            <a:pathLst>
              <a:path h="881815" w="881815">
                <a:moveTo>
                  <a:pt x="0" y="0"/>
                </a:moveTo>
                <a:lnTo>
                  <a:pt x="881815" y="0"/>
                </a:lnTo>
                <a:lnTo>
                  <a:pt x="881815" y="881815"/>
                </a:lnTo>
                <a:lnTo>
                  <a:pt x="0" y="881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093883" y="7402744"/>
            <a:ext cx="707945" cy="707945"/>
          </a:xfrm>
          <a:custGeom>
            <a:avLst/>
            <a:gdLst/>
            <a:ahLst/>
            <a:cxnLst/>
            <a:rect r="r" b="b" t="t" l="l"/>
            <a:pathLst>
              <a:path h="707945" w="707945">
                <a:moveTo>
                  <a:pt x="0" y="0"/>
                </a:moveTo>
                <a:lnTo>
                  <a:pt x="707945" y="0"/>
                </a:lnTo>
                <a:lnTo>
                  <a:pt x="707945" y="707945"/>
                </a:lnTo>
                <a:lnTo>
                  <a:pt x="0" y="7079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53468" y="819150"/>
            <a:ext cx="11781064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KEY LEARNINGS &amp; IMPROVEMENTS IN 4 STEPS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9390" y="3605339"/>
            <a:ext cx="3340954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Future Enhancements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79390" y="7034721"/>
            <a:ext cx="3340954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Improved Accountability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7656" y="3605339"/>
            <a:ext cx="3340954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Enhanced Collaboration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7656" y="7244271"/>
            <a:ext cx="334095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Efficient Tracking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7209" y="4793706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08105" y="6729911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84052" y="5937330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91733" y="4312376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5711" y="1312765"/>
            <a:ext cx="8011996" cy="7661471"/>
          </a:xfrm>
          <a:custGeom>
            <a:avLst/>
            <a:gdLst/>
            <a:ahLst/>
            <a:cxnLst/>
            <a:rect r="r" b="b" t="t" l="l"/>
            <a:pathLst>
              <a:path h="7661471" w="8011996">
                <a:moveTo>
                  <a:pt x="0" y="0"/>
                </a:moveTo>
                <a:lnTo>
                  <a:pt x="8011995" y="0"/>
                </a:lnTo>
                <a:lnTo>
                  <a:pt x="8011995" y="7661470"/>
                </a:lnTo>
                <a:lnTo>
                  <a:pt x="0" y="76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711" y="0"/>
            <a:ext cx="8270421" cy="10495189"/>
            <a:chOff x="0" y="0"/>
            <a:chExt cx="2178218" cy="27641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8218" cy="2764165"/>
            </a:xfrm>
            <a:custGeom>
              <a:avLst/>
              <a:gdLst/>
              <a:ahLst/>
              <a:cxnLst/>
              <a:rect r="r" b="b" t="t" l="l"/>
              <a:pathLst>
                <a:path h="2764165" w="2178218">
                  <a:moveTo>
                    <a:pt x="0" y="0"/>
                  </a:moveTo>
                  <a:lnTo>
                    <a:pt x="2178218" y="0"/>
                  </a:lnTo>
                  <a:lnTo>
                    <a:pt x="2178218" y="2764165"/>
                  </a:lnTo>
                  <a:lnTo>
                    <a:pt x="0" y="2764165"/>
                  </a:lnTo>
                  <a:close/>
                </a:path>
              </a:pathLst>
            </a:custGeom>
            <a:solidFill>
              <a:srgbClr val="42A3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8218" cy="280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14920" y="6694694"/>
            <a:ext cx="2465572" cy="3800496"/>
          </a:xfrm>
          <a:custGeom>
            <a:avLst/>
            <a:gdLst/>
            <a:ahLst/>
            <a:cxnLst/>
            <a:rect r="r" b="b" t="t" l="l"/>
            <a:pathLst>
              <a:path h="3800496" w="2465572">
                <a:moveTo>
                  <a:pt x="0" y="0"/>
                </a:moveTo>
                <a:lnTo>
                  <a:pt x="2465572" y="0"/>
                </a:lnTo>
                <a:lnTo>
                  <a:pt x="2465572" y="3800495"/>
                </a:lnTo>
                <a:lnTo>
                  <a:pt x="0" y="380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321" y="4665931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40" y="0"/>
                </a:lnTo>
                <a:lnTo>
                  <a:pt x="2665640" y="1163327"/>
                </a:lnTo>
                <a:lnTo>
                  <a:pt x="0" y="116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4052" y="1504086"/>
            <a:ext cx="891706" cy="1029386"/>
          </a:xfrm>
          <a:custGeom>
            <a:avLst/>
            <a:gdLst/>
            <a:ahLst/>
            <a:cxnLst/>
            <a:rect r="r" b="b" t="t" l="l"/>
            <a:pathLst>
              <a:path h="1029386" w="891706">
                <a:moveTo>
                  <a:pt x="0" y="0"/>
                </a:moveTo>
                <a:lnTo>
                  <a:pt x="891705" y="0"/>
                </a:lnTo>
                <a:lnTo>
                  <a:pt x="891705" y="1029386"/>
                </a:lnTo>
                <a:lnTo>
                  <a:pt x="0" y="1029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88892" y="3278645"/>
            <a:ext cx="1503706" cy="832677"/>
          </a:xfrm>
          <a:custGeom>
            <a:avLst/>
            <a:gdLst/>
            <a:ahLst/>
            <a:cxnLst/>
            <a:rect r="r" b="b" t="t" l="l"/>
            <a:pathLst>
              <a:path h="832677" w="1503706">
                <a:moveTo>
                  <a:pt x="0" y="0"/>
                </a:moveTo>
                <a:lnTo>
                  <a:pt x="1503706" y="0"/>
                </a:lnTo>
                <a:lnTo>
                  <a:pt x="1503706" y="832677"/>
                </a:lnTo>
                <a:lnTo>
                  <a:pt x="0" y="832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92727" y="4553474"/>
            <a:ext cx="3464379" cy="4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Live Trello Demo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517535" y="5005593"/>
            <a:ext cx="906665" cy="906665"/>
          </a:xfrm>
          <a:custGeom>
            <a:avLst/>
            <a:gdLst/>
            <a:ahLst/>
            <a:cxnLst/>
            <a:rect r="r" b="b" t="t" l="l"/>
            <a:pathLst>
              <a:path h="906665" w="906665">
                <a:moveTo>
                  <a:pt x="0" y="0"/>
                </a:moveTo>
                <a:lnTo>
                  <a:pt x="906665" y="0"/>
                </a:lnTo>
                <a:lnTo>
                  <a:pt x="906665" y="906665"/>
                </a:lnTo>
                <a:lnTo>
                  <a:pt x="0" y="906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09759" y="6694694"/>
            <a:ext cx="995682" cy="1029129"/>
          </a:xfrm>
          <a:custGeom>
            <a:avLst/>
            <a:gdLst/>
            <a:ahLst/>
            <a:cxnLst/>
            <a:rect r="r" b="b" t="t" l="l"/>
            <a:pathLst>
              <a:path h="1029129" w="995682">
                <a:moveTo>
                  <a:pt x="0" y="0"/>
                </a:moveTo>
                <a:lnTo>
                  <a:pt x="995683" y="0"/>
                </a:lnTo>
                <a:lnTo>
                  <a:pt x="995683" y="1029128"/>
                </a:lnTo>
                <a:lnTo>
                  <a:pt x="0" y="10291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40461" y="2612847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0461" y="4349321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0461" y="6086046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0461" y="7841821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635184"/>
            <a:ext cx="6056656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12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CONCLUSION &amp; DEMO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2727" y="2817000"/>
            <a:ext cx="3464379" cy="4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Project Summary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2727" y="6290199"/>
            <a:ext cx="2178504" cy="4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Documents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2727" y="7859601"/>
            <a:ext cx="2178504" cy="82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IMPACT &amp; TAKEAWAYS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323906"/>
            <a:ext cx="59137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project demonstrated how structured project management transforms an idea into an efficient, scalable solution. 🚀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A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24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72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20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55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23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523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624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772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20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255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7157" y="472168"/>
            <a:ext cx="17338675" cy="9334500"/>
            <a:chOff x="0" y="0"/>
            <a:chExt cx="4566565" cy="2458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66565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6565">
                  <a:moveTo>
                    <a:pt x="0" y="0"/>
                  </a:moveTo>
                  <a:lnTo>
                    <a:pt x="4566565" y="0"/>
                  </a:lnTo>
                  <a:lnTo>
                    <a:pt x="4566565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66565" cy="2496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39988" y="7130823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0" y="0"/>
                </a:moveTo>
                <a:lnTo>
                  <a:pt x="2675844" y="0"/>
                </a:lnTo>
                <a:lnTo>
                  <a:pt x="2675844" y="2675845"/>
                </a:lnTo>
                <a:lnTo>
                  <a:pt x="0" y="267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477157" y="472168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0" y="0"/>
                </a:moveTo>
                <a:lnTo>
                  <a:pt x="2675845" y="0"/>
                </a:lnTo>
                <a:lnTo>
                  <a:pt x="2675845" y="2675844"/>
                </a:lnTo>
                <a:lnTo>
                  <a:pt x="0" y="2675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93661" y="1028700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028700" y="8094972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2665639" y="0"/>
                </a:moveTo>
                <a:lnTo>
                  <a:pt x="0" y="0"/>
                </a:lnTo>
                <a:lnTo>
                  <a:pt x="0" y="1163328"/>
                </a:lnTo>
                <a:lnTo>
                  <a:pt x="2665639" y="1163328"/>
                </a:lnTo>
                <a:lnTo>
                  <a:pt x="26656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25025" y="5835704"/>
            <a:ext cx="813555" cy="813555"/>
          </a:xfrm>
          <a:custGeom>
            <a:avLst/>
            <a:gdLst/>
            <a:ahLst/>
            <a:cxnLst/>
            <a:rect r="r" b="b" t="t" l="l"/>
            <a:pathLst>
              <a:path h="813555" w="813555">
                <a:moveTo>
                  <a:pt x="0" y="0"/>
                </a:moveTo>
                <a:lnTo>
                  <a:pt x="813555" y="0"/>
                </a:lnTo>
                <a:lnTo>
                  <a:pt x="813555" y="813555"/>
                </a:lnTo>
                <a:lnTo>
                  <a:pt x="0" y="813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47693" y="3637741"/>
            <a:ext cx="813555" cy="813555"/>
          </a:xfrm>
          <a:custGeom>
            <a:avLst/>
            <a:gdLst/>
            <a:ahLst/>
            <a:cxnLst/>
            <a:rect r="r" b="b" t="t" l="l"/>
            <a:pathLst>
              <a:path h="813555" w="813555">
                <a:moveTo>
                  <a:pt x="0" y="0"/>
                </a:moveTo>
                <a:lnTo>
                  <a:pt x="813555" y="0"/>
                </a:lnTo>
                <a:lnTo>
                  <a:pt x="813555" y="813555"/>
                </a:lnTo>
                <a:lnTo>
                  <a:pt x="0" y="813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747693" y="4736398"/>
            <a:ext cx="813555" cy="813555"/>
          </a:xfrm>
          <a:custGeom>
            <a:avLst/>
            <a:gdLst/>
            <a:ahLst/>
            <a:cxnLst/>
            <a:rect r="r" b="b" t="t" l="l"/>
            <a:pathLst>
              <a:path h="813555" w="813555">
                <a:moveTo>
                  <a:pt x="0" y="0"/>
                </a:moveTo>
                <a:lnTo>
                  <a:pt x="813555" y="0"/>
                </a:lnTo>
                <a:lnTo>
                  <a:pt x="813555" y="813556"/>
                </a:lnTo>
                <a:lnTo>
                  <a:pt x="0" y="813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752487" y="3850526"/>
            <a:ext cx="3524421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spc="13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0316-4509582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1748" y="4949183"/>
            <a:ext cx="542271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spc="139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mohsinraveeha@gmail.com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9080" y="6048489"/>
            <a:ext cx="4246598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spc="139" u="sng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trello.com/invite/b/67ce74b20f1c960bd4a53262/ATTI96f8700ead961b94b589671d126740d1A9334E83/ai-career-path-navigator"/>
              </a:rPr>
              <a:t>reallygreatsite.com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26614" y="3248025"/>
            <a:ext cx="6498261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b="true" sz="12000" spc="60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THANK YOU</a:t>
            </a:r>
          </a:p>
        </p:txBody>
      </p:sp>
      <p:sp>
        <p:nvSpPr>
          <p:cNvPr name="AutoShape 28" id="28"/>
          <p:cNvSpPr/>
          <p:nvPr/>
        </p:nvSpPr>
        <p:spPr>
          <a:xfrm>
            <a:off x="9144000" y="3734609"/>
            <a:ext cx="0" cy="2817783"/>
          </a:xfrm>
          <a:prstGeom prst="line">
            <a:avLst/>
          </a:prstGeom>
          <a:ln cap="flat" w="76200">
            <a:solidFill>
              <a:srgbClr val="42A3E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73813" y="-728880"/>
            <a:ext cx="25974159" cy="11744760"/>
            <a:chOff x="0" y="0"/>
            <a:chExt cx="34632212" cy="156596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5747731" y="684759"/>
              <a:ext cx="28884481" cy="13870566"/>
              <a:chOff x="0" y="0"/>
              <a:chExt cx="5705576" cy="27398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05577" cy="2739865"/>
              </a:xfrm>
              <a:custGeom>
                <a:avLst/>
                <a:gdLst/>
                <a:ahLst/>
                <a:cxnLst/>
                <a:rect r="r" b="b" t="t" l="l"/>
                <a:pathLst>
                  <a:path h="2739865" w="5705577">
                    <a:moveTo>
                      <a:pt x="0" y="0"/>
                    </a:moveTo>
                    <a:lnTo>
                      <a:pt x="5705577" y="0"/>
                    </a:lnTo>
                    <a:lnTo>
                      <a:pt x="5705577" y="2739865"/>
                    </a:lnTo>
                    <a:lnTo>
                      <a:pt x="0" y="2739865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23825"/>
                <a:ext cx="5705576" cy="28636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706134">
              <a:off x="5170313" y="359647"/>
              <a:ext cx="4114800" cy="5707406"/>
              <a:chOff x="0" y="0"/>
              <a:chExt cx="812800" cy="112738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1127389"/>
              </a:xfrm>
              <a:custGeom>
                <a:avLst/>
                <a:gdLst/>
                <a:ahLst/>
                <a:cxnLst/>
                <a:rect r="r" b="b" t="t" l="l"/>
                <a:pathLst>
                  <a:path h="112738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27389"/>
                    </a:lnTo>
                    <a:lnTo>
                      <a:pt x="0" y="1127389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812800" cy="1251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791465">
              <a:off x="5228436" y="9558073"/>
              <a:ext cx="4114800" cy="5707406"/>
              <a:chOff x="0" y="0"/>
              <a:chExt cx="812800" cy="112738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1127389"/>
              </a:xfrm>
              <a:custGeom>
                <a:avLst/>
                <a:gdLst/>
                <a:ahLst/>
                <a:cxnLst/>
                <a:rect r="r" b="b" t="t" l="l"/>
                <a:pathLst>
                  <a:path h="112738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27389"/>
                    </a:lnTo>
                    <a:lnTo>
                      <a:pt x="0" y="1127389"/>
                    </a:lnTo>
                    <a:close/>
                  </a:path>
                </a:pathLst>
              </a:custGeom>
              <a:solidFill>
                <a:srgbClr val="F0577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812800" cy="1251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5400000">
              <a:off x="79031" y="2131893"/>
              <a:ext cx="11337399" cy="11495461"/>
            </a:xfrm>
            <a:custGeom>
              <a:avLst/>
              <a:gdLst/>
              <a:ahLst/>
              <a:cxnLst/>
              <a:rect r="r" b="b" t="t" l="l"/>
              <a:pathLst>
                <a:path h="11495461" w="11337399">
                  <a:moveTo>
                    <a:pt x="0" y="0"/>
                  </a:moveTo>
                  <a:lnTo>
                    <a:pt x="11337399" y="0"/>
                  </a:lnTo>
                  <a:lnTo>
                    <a:pt x="11337399" y="11495462"/>
                  </a:lnTo>
                  <a:lnTo>
                    <a:pt x="0" y="11495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A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24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72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20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55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23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523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772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920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255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7157" y="472168"/>
            <a:ext cx="17338675" cy="9334500"/>
            <a:chOff x="0" y="0"/>
            <a:chExt cx="4566565" cy="2458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66565" cy="2458469"/>
            </a:xfrm>
            <a:custGeom>
              <a:avLst/>
              <a:gdLst/>
              <a:ahLst/>
              <a:cxnLst/>
              <a:rect r="r" b="b" t="t" l="l"/>
              <a:pathLst>
                <a:path h="2458469" w="4566565">
                  <a:moveTo>
                    <a:pt x="0" y="0"/>
                  </a:moveTo>
                  <a:lnTo>
                    <a:pt x="4566565" y="0"/>
                  </a:lnTo>
                  <a:lnTo>
                    <a:pt x="4566565" y="2458469"/>
                  </a:lnTo>
                  <a:lnTo>
                    <a:pt x="0" y="24584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66565" cy="2496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39988" y="7130823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0" y="0"/>
                </a:moveTo>
                <a:lnTo>
                  <a:pt x="2675844" y="0"/>
                </a:lnTo>
                <a:lnTo>
                  <a:pt x="2675844" y="2675845"/>
                </a:lnTo>
                <a:lnTo>
                  <a:pt x="0" y="267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477157" y="472168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0" y="0"/>
                </a:moveTo>
                <a:lnTo>
                  <a:pt x="2675845" y="0"/>
                </a:lnTo>
                <a:lnTo>
                  <a:pt x="2675845" y="2675844"/>
                </a:lnTo>
                <a:lnTo>
                  <a:pt x="0" y="2675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93661" y="1028700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028700" y="8094972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2665639" y="0"/>
                </a:moveTo>
                <a:lnTo>
                  <a:pt x="0" y="0"/>
                </a:lnTo>
                <a:lnTo>
                  <a:pt x="0" y="1163328"/>
                </a:lnTo>
                <a:lnTo>
                  <a:pt x="2665639" y="1163328"/>
                </a:lnTo>
                <a:lnTo>
                  <a:pt x="26656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97511" y="3194891"/>
            <a:ext cx="8730657" cy="4900081"/>
          </a:xfrm>
          <a:custGeom>
            <a:avLst/>
            <a:gdLst/>
            <a:ahLst/>
            <a:cxnLst/>
            <a:rect r="r" b="b" t="t" l="l"/>
            <a:pathLst>
              <a:path h="4900081" w="8730657">
                <a:moveTo>
                  <a:pt x="0" y="0"/>
                </a:moveTo>
                <a:lnTo>
                  <a:pt x="8730657" y="0"/>
                </a:lnTo>
                <a:lnTo>
                  <a:pt x="8730657" y="4900081"/>
                </a:lnTo>
                <a:lnTo>
                  <a:pt x="0" y="4900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326708" y="6714490"/>
            <a:ext cx="247226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Raveeha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 (Scrum Master)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97511" y="2237105"/>
            <a:ext cx="247226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Noor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(Frontend Dev)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90575" y="3071066"/>
            <a:ext cx="247226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Tayyaba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(Backend Dev)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62840" y="3071066"/>
            <a:ext cx="247226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Ghania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(UI UX designer)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55904" y="2345896"/>
            <a:ext cx="2472265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Umaima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D84839"/>
                </a:solidFill>
                <a:latin typeface="Mont"/>
                <a:ea typeface="Mont"/>
                <a:cs typeface="Mont"/>
                <a:sym typeface="Mont"/>
              </a:rPr>
              <a:t>(Frontend Dev)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62642" y="569043"/>
            <a:ext cx="12444204" cy="401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7"/>
              </a:lnSpc>
            </a:pPr>
            <a:r>
              <a:rPr lang="en-US" sz="10769">
                <a:solidFill>
                  <a:srgbClr val="42A3E8"/>
                </a:solidFill>
                <a:latin typeface="Neoneon"/>
                <a:ea typeface="Neoneon"/>
                <a:cs typeface="Neoneon"/>
                <a:sym typeface="Neoneon"/>
              </a:rPr>
              <a:t>MEET THE CREW</a:t>
            </a:r>
          </a:p>
          <a:p>
            <a:pPr algn="ctr">
              <a:lnSpc>
                <a:spcPts val="16361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5435" y="3082819"/>
            <a:ext cx="5257130" cy="6623156"/>
          </a:xfrm>
          <a:custGeom>
            <a:avLst/>
            <a:gdLst/>
            <a:ahLst/>
            <a:cxnLst/>
            <a:rect r="r" b="b" t="t" l="l"/>
            <a:pathLst>
              <a:path h="6623156" w="5257130">
                <a:moveTo>
                  <a:pt x="0" y="0"/>
                </a:moveTo>
                <a:lnTo>
                  <a:pt x="5257130" y="0"/>
                </a:lnTo>
                <a:lnTo>
                  <a:pt x="5257130" y="6623156"/>
                </a:lnTo>
                <a:lnTo>
                  <a:pt x="0" y="66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723" y="5493332"/>
            <a:ext cx="4238255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Target Users : Students , Counselors , Professionals</a:t>
            </a:r>
          </a:p>
        </p:txBody>
      </p:sp>
      <p:sp>
        <p:nvSpPr>
          <p:cNvPr name="AutoShape 4" id="4"/>
          <p:cNvSpPr/>
          <p:nvPr/>
        </p:nvSpPr>
        <p:spPr>
          <a:xfrm>
            <a:off x="5486272" y="4136819"/>
            <a:ext cx="1029163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718587" y="5962353"/>
            <a:ext cx="1796848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671294" y="7787888"/>
            <a:ext cx="1358723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5207756" y="4020495"/>
            <a:ext cx="352457" cy="232648"/>
            <a:chOff x="0" y="0"/>
            <a:chExt cx="812800" cy="5365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4542359" y="5846029"/>
            <a:ext cx="352457" cy="232648"/>
            <a:chOff x="0" y="0"/>
            <a:chExt cx="812800" cy="5365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5495065" y="7671564"/>
            <a:ext cx="352457" cy="232648"/>
            <a:chOff x="0" y="0"/>
            <a:chExt cx="812800" cy="5365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1257983" y="4136819"/>
            <a:ext cx="1285487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5400000">
            <a:off x="12367242" y="4020495"/>
            <a:ext cx="352457" cy="232648"/>
            <a:chOff x="0" y="0"/>
            <a:chExt cx="812800" cy="5365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1772565" y="5962353"/>
            <a:ext cx="898894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5400000">
            <a:off x="12495230" y="5846029"/>
            <a:ext cx="352457" cy="232648"/>
            <a:chOff x="0" y="0"/>
            <a:chExt cx="812800" cy="5365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1532443" y="7787888"/>
            <a:ext cx="113901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5400000">
            <a:off x="12495230" y="7671564"/>
            <a:ext cx="352457" cy="232648"/>
            <a:chOff x="0" y="0"/>
            <a:chExt cx="812800" cy="5365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536508"/>
            </a:xfrm>
            <a:custGeom>
              <a:avLst/>
              <a:gdLst/>
              <a:ahLst/>
              <a:cxnLst/>
              <a:rect r="r" b="b" t="t" l="l"/>
              <a:pathLst>
                <a:path h="536508" w="812800">
                  <a:moveTo>
                    <a:pt x="406400" y="0"/>
                  </a:moveTo>
                  <a:lnTo>
                    <a:pt x="812800" y="536508"/>
                  </a:lnTo>
                  <a:lnTo>
                    <a:pt x="0" y="53650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27000" y="125268"/>
              <a:ext cx="558800" cy="37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191820" y="1285236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192361" y="923925"/>
            <a:ext cx="10432323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WHAT IS</a:t>
            </a:r>
          </a:p>
          <a:p>
            <a:pPr algn="ct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CAREER PATH NAVIGATOR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87783" y="3205818"/>
            <a:ext cx="5263301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provides structured pathways, career recommendations, and personalized insights to simplify this process.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24699" y="5449908"/>
            <a:ext cx="3933941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tool to help them align their aspirations with real-world opportunities,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24699" y="7275443"/>
            <a:ext cx="3933941" cy="215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Identifies skill gaps and suggests relevant courses to enhance employability.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33719" y="3591052"/>
            <a:ext cx="4787328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Provide AI-driven career guidance to the students.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87106" y="7244963"/>
            <a:ext cx="3933941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Recommends suitable job and internship opportunities.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-10800000">
            <a:off x="480332" y="477711"/>
            <a:ext cx="1961328" cy="1961328"/>
          </a:xfrm>
          <a:custGeom>
            <a:avLst/>
            <a:gdLst/>
            <a:ahLst/>
            <a:cxnLst/>
            <a:rect r="r" b="b" t="t" l="l"/>
            <a:pathLst>
              <a:path h="1961328" w="1961328">
                <a:moveTo>
                  <a:pt x="0" y="0"/>
                </a:moveTo>
                <a:lnTo>
                  <a:pt x="1961328" y="0"/>
                </a:lnTo>
                <a:lnTo>
                  <a:pt x="1961328" y="1961328"/>
                </a:lnTo>
                <a:lnTo>
                  <a:pt x="0" y="1961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7407729" y="3684064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07729" y="5297207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407729" y="7148109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19942" y="3684064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19942" y="5297207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19942" y="7148109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9355931" y="1727767"/>
            <a:ext cx="6831466" cy="6831466"/>
          </a:xfrm>
          <a:custGeom>
            <a:avLst/>
            <a:gdLst/>
            <a:ahLst/>
            <a:cxnLst/>
            <a:rect r="r" b="b" t="t" l="l"/>
            <a:pathLst>
              <a:path h="6831466" w="6831466">
                <a:moveTo>
                  <a:pt x="6831466" y="0"/>
                </a:moveTo>
                <a:lnTo>
                  <a:pt x="0" y="0"/>
                </a:lnTo>
                <a:lnTo>
                  <a:pt x="0" y="6831466"/>
                </a:lnTo>
                <a:lnTo>
                  <a:pt x="6831466" y="6831466"/>
                </a:lnTo>
                <a:lnTo>
                  <a:pt x="68314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711" y="0"/>
            <a:ext cx="7392761" cy="10495189"/>
            <a:chOff x="0" y="0"/>
            <a:chExt cx="1947065" cy="27641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7064" cy="2764165"/>
            </a:xfrm>
            <a:custGeom>
              <a:avLst/>
              <a:gdLst/>
              <a:ahLst/>
              <a:cxnLst/>
              <a:rect r="r" b="b" t="t" l="l"/>
              <a:pathLst>
                <a:path h="2764165" w="1947064">
                  <a:moveTo>
                    <a:pt x="0" y="0"/>
                  </a:moveTo>
                  <a:lnTo>
                    <a:pt x="1947064" y="0"/>
                  </a:lnTo>
                  <a:lnTo>
                    <a:pt x="1947064" y="2764165"/>
                  </a:lnTo>
                  <a:lnTo>
                    <a:pt x="0" y="2764165"/>
                  </a:lnTo>
                  <a:close/>
                </a:path>
              </a:pathLst>
            </a:custGeom>
            <a:solidFill>
              <a:srgbClr val="42A3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47065" cy="2802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67338" y="4403520"/>
            <a:ext cx="1608653" cy="1479961"/>
          </a:xfrm>
          <a:custGeom>
            <a:avLst/>
            <a:gdLst/>
            <a:ahLst/>
            <a:cxnLst/>
            <a:rect r="r" b="b" t="t" l="l"/>
            <a:pathLst>
              <a:path h="1479961" w="1608653">
                <a:moveTo>
                  <a:pt x="0" y="0"/>
                </a:moveTo>
                <a:lnTo>
                  <a:pt x="1608653" y="0"/>
                </a:lnTo>
                <a:lnTo>
                  <a:pt x="1608653" y="1479960"/>
                </a:lnTo>
                <a:lnTo>
                  <a:pt x="0" y="1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90582" y="0"/>
            <a:ext cx="1934936" cy="1934936"/>
          </a:xfrm>
          <a:custGeom>
            <a:avLst/>
            <a:gdLst/>
            <a:ahLst/>
            <a:cxnLst/>
            <a:rect r="r" b="b" t="t" l="l"/>
            <a:pathLst>
              <a:path h="1934936" w="1934936">
                <a:moveTo>
                  <a:pt x="0" y="0"/>
                </a:moveTo>
                <a:lnTo>
                  <a:pt x="1934936" y="0"/>
                </a:lnTo>
                <a:lnTo>
                  <a:pt x="1934936" y="1934936"/>
                </a:lnTo>
                <a:lnTo>
                  <a:pt x="0" y="1934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76586"/>
            <a:ext cx="6056656" cy="330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12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SOFTWARE PROJECT MANAGEMENT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593736"/>
            <a:ext cx="5138173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3"/>
                </a:solidFill>
                <a:latin typeface="Open Sauce"/>
                <a:ea typeface="Open Sauce"/>
                <a:cs typeface="Open Sauce"/>
                <a:sym typeface="Open Sauce"/>
              </a:rPr>
              <a:t>The </a:t>
            </a:r>
            <a:r>
              <a:rPr lang="en-US" sz="2100" b="true">
                <a:solidFill>
                  <a:srgbClr val="FFFF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Scrum Sprint Approach</a:t>
            </a:r>
            <a:r>
              <a:rPr lang="en-US" sz="2100">
                <a:solidFill>
                  <a:srgbClr val="FFFFF3"/>
                </a:solidFill>
                <a:latin typeface="Open Sauce"/>
                <a:ea typeface="Open Sauce"/>
                <a:cs typeface="Open Sauce"/>
                <a:sym typeface="Open Sauce"/>
              </a:rPr>
              <a:t> enables iterative development, ensuring efficient task management and continuous improvements. By breaking features into sprints, progress tracking becomes easier and more structured. Trello helps manage workflow visually with columns like </a:t>
            </a:r>
            <a:r>
              <a:rPr lang="en-US" sz="2100" b="true">
                <a:solidFill>
                  <a:srgbClr val="FFFF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 Do, In Progress, Testing, and Done</a:t>
            </a:r>
            <a:r>
              <a:rPr lang="en-US" sz="2100">
                <a:solidFill>
                  <a:srgbClr val="FFFFF3"/>
                </a:solidFill>
                <a:latin typeface="Open Sauce"/>
                <a:ea typeface="Open Sauce"/>
                <a:cs typeface="Open Sauce"/>
                <a:sym typeface="Open Sauce"/>
              </a:rPr>
              <a:t>, allowing real-time updates and better productivity throughout the project. 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76306" y="3324835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0852" y="6816428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542" y="6034879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5675" y="2569185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97226" y="1654150"/>
            <a:ext cx="2822521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Scrum Sprint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36779" y="7533978"/>
            <a:ext cx="282252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Efficient Task Breakdown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0275" y="7156153"/>
            <a:ext cx="2822521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Trello for Workflow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26838" y="1857536"/>
            <a:ext cx="2478837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Improved Productivity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486928" y="9331862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7"/>
                </a:lnTo>
                <a:lnTo>
                  <a:pt x="0" y="116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929" t="0" r="0" b="-56663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6583" y="3039053"/>
            <a:ext cx="6234835" cy="6219247"/>
          </a:xfrm>
          <a:custGeom>
            <a:avLst/>
            <a:gdLst/>
            <a:ahLst/>
            <a:cxnLst/>
            <a:rect r="r" b="b" t="t" l="l"/>
            <a:pathLst>
              <a:path h="6219247" w="6234835">
                <a:moveTo>
                  <a:pt x="0" y="0"/>
                </a:moveTo>
                <a:lnTo>
                  <a:pt x="6234834" y="0"/>
                </a:lnTo>
                <a:lnTo>
                  <a:pt x="6234834" y="6219247"/>
                </a:lnTo>
                <a:lnTo>
                  <a:pt x="0" y="6219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66243" y="1541772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608818"/>
            <a:ext cx="2678182" cy="2678182"/>
          </a:xfrm>
          <a:custGeom>
            <a:avLst/>
            <a:gdLst/>
            <a:ahLst/>
            <a:cxnLst/>
            <a:rect r="r" b="b" t="t" l="l"/>
            <a:pathLst>
              <a:path h="2678182" w="2678182">
                <a:moveTo>
                  <a:pt x="0" y="0"/>
                </a:moveTo>
                <a:lnTo>
                  <a:pt x="2678182" y="0"/>
                </a:lnTo>
                <a:lnTo>
                  <a:pt x="2678182" y="2678182"/>
                </a:lnTo>
                <a:lnTo>
                  <a:pt x="0" y="2678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3468" y="923925"/>
            <a:ext cx="11781064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AGILE WORKFLOW IN ACTION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5129" y="5449908"/>
            <a:ext cx="3384868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Adaptive Planning – Adjusted sprints based on feedback.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7275" y="3108015"/>
            <a:ext cx="4318691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Sprint Breakdown – Four 2-week sprints structured development.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86068" y="5270838"/>
            <a:ext cx="3933941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Daily Standups – Quick check-ins for progress updates.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6692" y="7594213"/>
            <a:ext cx="3438236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Task Lifecycle – Tasks moved through Backlog → Done.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2982" y="3108015"/>
            <a:ext cx="3627781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Final Sprint Refinements – Bug fixes &amp; user testing.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3468" y="8016364"/>
            <a:ext cx="3384868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🔹 Collaboration Tools – Trello &amp; Power-Ups kept work aligned.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3683" y="4492625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60009" y="6461208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6191" y="7632313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4654" y="7145268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8731" y="5057775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88491" y="3736975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8166" y="1447800"/>
            <a:ext cx="9506624" cy="7391400"/>
          </a:xfrm>
          <a:custGeom>
            <a:avLst/>
            <a:gdLst/>
            <a:ahLst/>
            <a:cxnLst/>
            <a:rect r="r" b="b" t="t" l="l"/>
            <a:pathLst>
              <a:path h="7391400" w="9506624">
                <a:moveTo>
                  <a:pt x="0" y="0"/>
                </a:moveTo>
                <a:lnTo>
                  <a:pt x="9506624" y="0"/>
                </a:lnTo>
                <a:lnTo>
                  <a:pt x="9506624" y="7391400"/>
                </a:lnTo>
                <a:lnTo>
                  <a:pt x="0" y="739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3196" y="9258300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02288" y="6573372"/>
            <a:ext cx="1252825" cy="4857479"/>
          </a:xfrm>
          <a:custGeom>
            <a:avLst/>
            <a:gdLst/>
            <a:ahLst/>
            <a:cxnLst/>
            <a:rect r="r" b="b" t="t" l="l"/>
            <a:pathLst>
              <a:path h="4857479" w="1252825">
                <a:moveTo>
                  <a:pt x="0" y="0"/>
                </a:moveTo>
                <a:lnTo>
                  <a:pt x="1252824" y="0"/>
                </a:lnTo>
                <a:lnTo>
                  <a:pt x="1252824" y="4857479"/>
                </a:lnTo>
                <a:lnTo>
                  <a:pt x="0" y="4857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4245" y="4079703"/>
            <a:ext cx="4437120" cy="3904666"/>
          </a:xfrm>
          <a:custGeom>
            <a:avLst/>
            <a:gdLst/>
            <a:ahLst/>
            <a:cxnLst/>
            <a:rect r="r" b="b" t="t" l="l"/>
            <a:pathLst>
              <a:path h="3904666" w="4437120">
                <a:moveTo>
                  <a:pt x="0" y="0"/>
                </a:moveTo>
                <a:lnTo>
                  <a:pt x="4437120" y="0"/>
                </a:lnTo>
                <a:lnTo>
                  <a:pt x="4437120" y="3904666"/>
                </a:lnTo>
                <a:lnTo>
                  <a:pt x="0" y="3904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22027" y="1769280"/>
            <a:ext cx="2538809" cy="89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SPRINT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245" y="1254931"/>
            <a:ext cx="4957201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SPRINT PLANNING &amp; EXECUTION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5129" y="3636181"/>
            <a:ext cx="2538809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SPRINT PHASES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8332" y="5365286"/>
            <a:ext cx="253880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TEAM COLLABORATION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18457" y="7562899"/>
            <a:ext cx="253880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EXECUTION &amp; 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8696" y="1860721"/>
            <a:ext cx="3686432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Four 2-week sprints for structured development.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7390" y="3531089"/>
            <a:ext cx="4215476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UI/UX Design , Development, Integration , Feedback,Testing, Deployment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6015" y="5572931"/>
            <a:ext cx="2962605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Tasks updated in Trello for real-time tracking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8126" y="7538769"/>
            <a:ext cx="3534105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Sprint reviews ensured smooth progress &amp; quality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7661" y="1449454"/>
            <a:ext cx="4506736" cy="7388091"/>
          </a:xfrm>
          <a:custGeom>
            <a:avLst/>
            <a:gdLst/>
            <a:ahLst/>
            <a:cxnLst/>
            <a:rect r="r" b="b" t="t" l="l"/>
            <a:pathLst>
              <a:path h="7388091" w="4506736">
                <a:moveTo>
                  <a:pt x="0" y="0"/>
                </a:moveTo>
                <a:lnTo>
                  <a:pt x="4506735" y="0"/>
                </a:lnTo>
                <a:lnTo>
                  <a:pt x="4506735" y="7388092"/>
                </a:lnTo>
                <a:lnTo>
                  <a:pt x="0" y="738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15386" y="6947057"/>
            <a:ext cx="2372614" cy="3184716"/>
          </a:xfrm>
          <a:custGeom>
            <a:avLst/>
            <a:gdLst/>
            <a:ahLst/>
            <a:cxnLst/>
            <a:rect r="r" b="b" t="t" l="l"/>
            <a:pathLst>
              <a:path h="3184716" w="2372614">
                <a:moveTo>
                  <a:pt x="0" y="0"/>
                </a:moveTo>
                <a:lnTo>
                  <a:pt x="2372614" y="0"/>
                </a:lnTo>
                <a:lnTo>
                  <a:pt x="2372614" y="3184716"/>
                </a:lnTo>
                <a:lnTo>
                  <a:pt x="0" y="3184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4895" y="1520528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4895" y="2832257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4895" y="4168932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4895" y="5505607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4895" y="6861332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1146" y="1482428"/>
            <a:ext cx="3340954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Boosting Productivity with Power-Ups✨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57" y="2772567"/>
            <a:ext cx="3340954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📅 Calendar: Tracked deadlines and ensured timely task completion.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1146" y="4109242"/>
            <a:ext cx="4092754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⏳ Time Tracking: Monitored effort spent on each task for better efficiency.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845332"/>
            <a:ext cx="3810911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📊 Gantt Chart: Provided a clear visual timeline of project progress.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1146" y="6823232"/>
            <a:ext cx="4361489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 📈 Corrello Power-Up – Provided agile dashboard insights with sprint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12636" y="1344679"/>
            <a:ext cx="3290207" cy="711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WHAT YOU NEED TO KNOW ABOUT POWER</a:t>
            </a:r>
          </a:p>
          <a:p>
            <a:pPr algn="r">
              <a:lnSpc>
                <a:spcPts val="6000"/>
              </a:lnSpc>
            </a:pPr>
            <a:r>
              <a:rPr lang="en-US" b="true" sz="6000" spc="12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UPS</a:t>
            </a:r>
          </a:p>
          <a:p>
            <a:pPr algn="r">
              <a:lnSpc>
                <a:spcPts val="600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80225" y="9405674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8510451" y="1994873"/>
            <a:ext cx="910946" cy="0"/>
          </a:xfrm>
          <a:prstGeom prst="line">
            <a:avLst/>
          </a:prstGeom>
          <a:ln cap="rnd" w="3810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974442" y="3310094"/>
            <a:ext cx="401477" cy="0"/>
          </a:xfrm>
          <a:prstGeom prst="line">
            <a:avLst/>
          </a:prstGeom>
          <a:ln cap="rnd" w="3810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8984396" y="4646769"/>
            <a:ext cx="437001" cy="0"/>
          </a:xfrm>
          <a:prstGeom prst="line">
            <a:avLst/>
          </a:prstGeom>
          <a:ln cap="rnd" w="3810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054978" y="7335677"/>
            <a:ext cx="1366419" cy="0"/>
          </a:xfrm>
          <a:prstGeom prst="line">
            <a:avLst/>
          </a:prstGeom>
          <a:ln cap="rnd" w="3810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3974442" y="6148227"/>
            <a:ext cx="1366419" cy="0"/>
          </a:xfrm>
          <a:prstGeom prst="line">
            <a:avLst/>
          </a:prstGeom>
          <a:ln cap="rnd" w="38100">
            <a:solidFill>
              <a:srgbClr val="54545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152606"/>
            <a:ext cx="2368332" cy="4500392"/>
          </a:xfrm>
          <a:custGeom>
            <a:avLst/>
            <a:gdLst/>
            <a:ahLst/>
            <a:cxnLst/>
            <a:rect r="r" b="b" t="t" l="l"/>
            <a:pathLst>
              <a:path h="4500392" w="2368332">
                <a:moveTo>
                  <a:pt x="0" y="0"/>
                </a:moveTo>
                <a:lnTo>
                  <a:pt x="2368332" y="0"/>
                </a:lnTo>
                <a:lnTo>
                  <a:pt x="2368332" y="4500392"/>
                </a:lnTo>
                <a:lnTo>
                  <a:pt x="0" y="450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8555" y="9258300"/>
            <a:ext cx="2665639" cy="1163328"/>
          </a:xfrm>
          <a:custGeom>
            <a:avLst/>
            <a:gdLst/>
            <a:ahLst/>
            <a:cxnLst/>
            <a:rect r="r" b="b" t="t" l="l"/>
            <a:pathLst>
              <a:path h="1163328" w="2665639">
                <a:moveTo>
                  <a:pt x="0" y="0"/>
                </a:moveTo>
                <a:lnTo>
                  <a:pt x="2665639" y="0"/>
                </a:lnTo>
                <a:lnTo>
                  <a:pt x="2665639" y="1163328"/>
                </a:lnTo>
                <a:lnTo>
                  <a:pt x="0" y="1163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858" y="2327651"/>
            <a:ext cx="11275516" cy="7512313"/>
          </a:xfrm>
          <a:custGeom>
            <a:avLst/>
            <a:gdLst/>
            <a:ahLst/>
            <a:cxnLst/>
            <a:rect r="r" b="b" t="t" l="l"/>
            <a:pathLst>
              <a:path h="7512313" w="11275516">
                <a:moveTo>
                  <a:pt x="0" y="0"/>
                </a:moveTo>
                <a:lnTo>
                  <a:pt x="11275516" y="0"/>
                </a:lnTo>
                <a:lnTo>
                  <a:pt x="11275516" y="7512313"/>
                </a:lnTo>
                <a:lnTo>
                  <a:pt x="0" y="7512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4205" y="914400"/>
            <a:ext cx="6045654" cy="383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 spc="139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CHALLENGES &amp; SOLUTIONS 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40008" y="6280059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97923" y="4911816"/>
            <a:ext cx="135226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9858" y="3875120"/>
            <a:ext cx="5247480" cy="538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🔹 ⏳ Sprint Deadlines: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Balancing feature completion within 2-week sprints.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🔹 👥 Team Coordination:</a:t>
            </a:r>
            <a:r>
              <a:rPr lang="en-US" sz="25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Managing availability and task ownership.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</a:t>
            </a:r>
            <a:r>
              <a:rPr lang="en-US" b="true" sz="25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🔹 📌 Task Overload: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Prioritizing tasks and avoiding backlog pile-ups.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🔹 🔍 Progress Tracking: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Ensuring visibility of sprint progress and pending work.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1549" y="3748755"/>
            <a:ext cx="5363825" cy="56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✅ Clear Priorities: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Tasks organized in To Do, In Progress, Testing, Done columns.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✅ Better Collaboration:</a:t>
            </a:r>
            <a:r>
              <a:rPr lang="en-US" sz="24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Assigning tasks and updating status kept everyone aligned.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✅ Backlog Management:</a:t>
            </a:r>
            <a:r>
              <a:rPr lang="en-US" sz="24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Ensured no feature was overlooked, reducing last-minute rush.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✅ Real-time Tracking: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Corrello Power-Up provided insights with sprint analytics.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DAGiEjQnuc8</dc:identifier>
  <dcterms:modified xsi:type="dcterms:W3CDTF">2011-08-01T06:04:30Z</dcterms:modified>
  <cp:revision>1</cp:revision>
  <dc:title>Colorful Modern Business Infographic Presentation</dc:title>
</cp:coreProperties>
</file>